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5/3/2024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7502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2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1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2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3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6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9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5/3/2024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52E84-9B47-99DD-A0DD-ADC2DFE71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8800" dirty="0"/>
              <a:t>Excel Básico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2B8804-A641-952B-39E1-626F57B2B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Grado 8</a:t>
            </a:r>
          </a:p>
        </p:txBody>
      </p:sp>
    </p:spTree>
    <p:extLst>
      <p:ext uri="{BB962C8B-B14F-4D97-AF65-F5344CB8AC3E}">
        <p14:creationId xmlns:p14="http://schemas.microsoft.com/office/powerpoint/2010/main" val="425183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67B315D0-0654-5FEF-0955-FAF3C34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104"/>
            <a:ext cx="9144000" cy="742696"/>
          </a:xfrm>
        </p:spPr>
        <p:txBody>
          <a:bodyPr>
            <a:normAutofit fontScale="90000"/>
          </a:bodyPr>
          <a:lstStyle/>
          <a:p>
            <a:r>
              <a:rPr lang="es-CO" sz="4800" dirty="0"/>
              <a:t>Conceptos Básicos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B046FD0-DBC5-5EEC-F58A-486E43C4B79F}"/>
              </a:ext>
            </a:extLst>
          </p:cNvPr>
          <p:cNvSpPr txBox="1"/>
          <p:nvPr/>
        </p:nvSpPr>
        <p:spPr>
          <a:xfrm>
            <a:off x="1583267" y="2336800"/>
            <a:ext cx="650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/>
              <a:t>Libro:</a:t>
            </a:r>
            <a:r>
              <a:rPr lang="es-CO" dirty="0"/>
              <a:t> (</a:t>
            </a:r>
            <a:r>
              <a:rPr lang="es-CO" dirty="0" err="1"/>
              <a:t>Workbook</a:t>
            </a:r>
            <a:r>
              <a:rPr lang="es-CO" dirty="0"/>
              <a:t>) un documento en Excel se conoce como libro de trabajo el cual puede estar compuesto de una o más hojas de cálculos (</a:t>
            </a:r>
            <a:r>
              <a:rPr lang="es-CO" dirty="0" err="1"/>
              <a:t>Spreadsheet</a:t>
            </a:r>
            <a:r>
              <a:rPr lang="es-CO" dirty="0"/>
              <a:t>).</a:t>
            </a:r>
          </a:p>
          <a:p>
            <a:pPr algn="just"/>
            <a:r>
              <a:rPr lang="es-CO" b="1" dirty="0"/>
              <a:t>Hoja de cálculo: </a:t>
            </a:r>
            <a:r>
              <a:rPr lang="es-CO" dirty="0"/>
              <a:t>(</a:t>
            </a:r>
            <a:r>
              <a:rPr lang="es-CO" dirty="0" err="1"/>
              <a:t>Spreadsheet</a:t>
            </a:r>
            <a:r>
              <a:rPr lang="es-CO" dirty="0"/>
              <a:t>) es una página en Excel, por defecto un libro de trabajo (</a:t>
            </a:r>
            <a:r>
              <a:rPr lang="es-CO" dirty="0" err="1"/>
              <a:t>Workbook</a:t>
            </a:r>
            <a:r>
              <a:rPr lang="es-CO" dirty="0"/>
              <a:t>) tiene tres hojas.</a:t>
            </a:r>
          </a:p>
          <a:p>
            <a:pPr algn="just"/>
            <a:r>
              <a:rPr lang="es-CO" b="1" dirty="0"/>
              <a:t>Columna:</a:t>
            </a:r>
            <a:r>
              <a:rPr lang="es-CO" dirty="0"/>
              <a:t> (</a:t>
            </a:r>
            <a:r>
              <a:rPr lang="es-CO" dirty="0" err="1"/>
              <a:t>Columns</a:t>
            </a:r>
            <a:r>
              <a:rPr lang="es-CO" dirty="0"/>
              <a:t>) es el conjunto de celdas seleccionadas verticalmente.</a:t>
            </a:r>
          </a:p>
          <a:p>
            <a:pPr algn="just"/>
            <a:r>
              <a:rPr lang="es-CO" dirty="0"/>
              <a:t>Cada columna se nombra por letras, por ejemplo A, B, C… Excel tiene un total de 16,384 columnas.</a:t>
            </a:r>
          </a:p>
          <a:p>
            <a:pPr algn="just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A701491-C47D-3AE8-EBEB-56C1AE629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73"/>
          <a:stretch/>
        </p:blipFill>
        <p:spPr>
          <a:xfrm>
            <a:off x="8214336" y="2573720"/>
            <a:ext cx="2714288" cy="294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5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67B315D0-0654-5FEF-0955-FAF3C34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104"/>
            <a:ext cx="9144000" cy="742696"/>
          </a:xfrm>
        </p:spPr>
        <p:txBody>
          <a:bodyPr>
            <a:normAutofit fontScale="90000"/>
          </a:bodyPr>
          <a:lstStyle/>
          <a:p>
            <a:r>
              <a:rPr lang="es-CO" sz="4800" dirty="0"/>
              <a:t>Conceptos Básicos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B046FD0-DBC5-5EEC-F58A-486E43C4B79F}"/>
              </a:ext>
            </a:extLst>
          </p:cNvPr>
          <p:cNvSpPr txBox="1"/>
          <p:nvPr/>
        </p:nvSpPr>
        <p:spPr>
          <a:xfrm>
            <a:off x="1583267" y="2336800"/>
            <a:ext cx="624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/>
              <a:t>Fila: </a:t>
            </a:r>
            <a:r>
              <a:rPr lang="es-CO" dirty="0"/>
              <a:t>(</a:t>
            </a:r>
            <a:r>
              <a:rPr lang="es-CO" dirty="0" err="1"/>
              <a:t>Rows</a:t>
            </a:r>
            <a:r>
              <a:rPr lang="es-CO" dirty="0"/>
              <a:t>) es la selección horizontal de un conjunto de celdas de una hoja de datos. Excel tiene un total de 1,048,576 filas.</a:t>
            </a:r>
          </a:p>
          <a:p>
            <a:pPr algn="just"/>
            <a:r>
              <a:rPr lang="es-CO" b="1" dirty="0"/>
              <a:t>Celda:</a:t>
            </a:r>
            <a:r>
              <a:rPr lang="es-CO" dirty="0"/>
              <a:t> (</a:t>
            </a:r>
            <a:r>
              <a:rPr lang="es-CO" dirty="0" err="1"/>
              <a:t>Cells</a:t>
            </a:r>
            <a:r>
              <a:rPr lang="es-CO" dirty="0"/>
              <a:t>) la intersección de una columna y una fila se</a:t>
            </a:r>
          </a:p>
          <a:p>
            <a:pPr algn="just"/>
            <a:r>
              <a:rPr lang="es-CO" dirty="0"/>
              <a:t>denominan Celda y se nombra con el nombre de la columna a la que pertenece y a continuación el número de su fila, por ejemplo la primera celda pertenece a la columna A y la fila 1 por lo tanto la celda se llama A1.</a:t>
            </a:r>
          </a:p>
          <a:p>
            <a:pPr algn="just"/>
            <a:r>
              <a:rPr lang="es-CO" b="1" dirty="0"/>
              <a:t>Rango:</a:t>
            </a:r>
            <a:r>
              <a:rPr lang="es-CO" dirty="0"/>
              <a:t> (</a:t>
            </a:r>
            <a:r>
              <a:rPr lang="es-CO" dirty="0" err="1"/>
              <a:t>Range</a:t>
            </a:r>
            <a:r>
              <a:rPr lang="es-CO" dirty="0"/>
              <a:t>) es un bloque rectangular de dos o más celdas que Excel trata como una unidad. Los rangos son vitales en la Hoja de Cálculo, ya que todo tipo de operaciones se realizan a base de rangos. </a:t>
            </a:r>
            <a:r>
              <a:rPr lang="es-CO" b="1" dirty="0"/>
              <a:t>Ejemplo A1:C9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D188AB5-5CAF-9C61-5D63-F1AF22EE5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1667" y="2336801"/>
            <a:ext cx="2958183" cy="171317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AAEF33E-262B-8317-7F82-CD8BBB646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9589" y="4245526"/>
            <a:ext cx="2609144" cy="171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67B315D0-0654-5FEF-0955-FAF3C34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104"/>
            <a:ext cx="9144000" cy="742696"/>
          </a:xfrm>
        </p:spPr>
        <p:txBody>
          <a:bodyPr>
            <a:normAutofit fontScale="90000"/>
          </a:bodyPr>
          <a:lstStyle/>
          <a:p>
            <a:r>
              <a:rPr lang="es-CO" sz="4800" dirty="0"/>
              <a:t>Conceptos Básicos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B046FD0-DBC5-5EEC-F58A-486E43C4B79F}"/>
              </a:ext>
            </a:extLst>
          </p:cNvPr>
          <p:cNvSpPr txBox="1"/>
          <p:nvPr/>
        </p:nvSpPr>
        <p:spPr>
          <a:xfrm>
            <a:off x="1583267" y="2336800"/>
            <a:ext cx="624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/>
              <a:t>Celda activa: </a:t>
            </a:r>
            <a:r>
              <a:rPr lang="es-CO" dirty="0"/>
              <a:t>celda seleccionada</a:t>
            </a:r>
          </a:p>
          <a:p>
            <a:pPr algn="just"/>
            <a:r>
              <a:rPr lang="es-CO" dirty="0"/>
              <a:t>	se puede ingresar texto, números o fórmulas</a:t>
            </a:r>
          </a:p>
          <a:p>
            <a:pPr algn="just"/>
            <a:r>
              <a:rPr lang="es-CO" b="1" dirty="0" err="1"/>
              <a:t>Name</a:t>
            </a:r>
            <a:r>
              <a:rPr lang="es-CO" b="1" dirty="0"/>
              <a:t> Box </a:t>
            </a:r>
            <a:r>
              <a:rPr lang="es-CO" dirty="0"/>
              <a:t>(área de celda de referencia): identifica la celda activa</a:t>
            </a:r>
          </a:p>
          <a:p>
            <a:pPr algn="just"/>
            <a:r>
              <a:rPr lang="es-CO" b="1" dirty="0"/>
              <a:t>Barra de formula: </a:t>
            </a:r>
            <a:r>
              <a:rPr lang="es-CO" dirty="0"/>
              <a:t>muestra la fórmula cuando la celda contiene valores de cálculo.</a:t>
            </a:r>
          </a:p>
          <a:p>
            <a:pPr algn="just"/>
            <a:r>
              <a:rPr lang="es-CO" b="1" dirty="0"/>
              <a:t>Fórmula: </a:t>
            </a:r>
            <a:r>
              <a:rPr lang="es-CO" dirty="0"/>
              <a:t>ecuación que calcula los valores en la hoja de trabajo.</a:t>
            </a:r>
          </a:p>
          <a:p>
            <a:pPr algn="just"/>
            <a:r>
              <a:rPr lang="es-CO" dirty="0"/>
              <a:t>	Siempre comienza con el signo =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86F16C1-937A-DEBA-CF53-2AA2A8B9B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738" y="1955800"/>
            <a:ext cx="2410462" cy="374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5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67B315D0-0654-5FEF-0955-FAF3C34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104"/>
            <a:ext cx="9144000" cy="742696"/>
          </a:xfrm>
        </p:spPr>
        <p:txBody>
          <a:bodyPr>
            <a:normAutofit fontScale="90000"/>
          </a:bodyPr>
          <a:lstStyle/>
          <a:p>
            <a:r>
              <a:rPr lang="es-CO" sz="4800" dirty="0"/>
              <a:t>Formula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B046FD0-DBC5-5EEC-F58A-486E43C4B79F}"/>
              </a:ext>
            </a:extLst>
          </p:cNvPr>
          <p:cNvSpPr txBox="1"/>
          <p:nvPr/>
        </p:nvSpPr>
        <p:spPr>
          <a:xfrm>
            <a:off x="1583267" y="2336800"/>
            <a:ext cx="886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Es una operación aritmética en secuencia formada por valores constantes o referencias a otras celdas, para el análisis de datos.</a:t>
            </a:r>
          </a:p>
          <a:p>
            <a:pPr algn="just"/>
            <a:r>
              <a:rPr lang="es-CO" dirty="0"/>
              <a:t>Se pueden realizar diversas operaciones con los datos de las hojas de cálculo como +, -, *, /, entre otros.</a:t>
            </a:r>
          </a:p>
          <a:p>
            <a:pPr algn="just"/>
            <a:r>
              <a:rPr lang="es-CO" dirty="0"/>
              <a:t>Una fórmula se comienza siempre por el signo de =.</a:t>
            </a:r>
          </a:p>
          <a:p>
            <a:pPr algn="just"/>
            <a:r>
              <a:rPr lang="es-CO" b="1" dirty="0"/>
              <a:t>EJEMPLOS</a:t>
            </a:r>
          </a:p>
          <a:p>
            <a:pPr algn="just"/>
            <a:r>
              <a:rPr lang="es-CO" b="1" dirty="0"/>
              <a:t>1. </a:t>
            </a:r>
            <a:r>
              <a:rPr lang="es-CO" dirty="0"/>
              <a:t>Referencia a valores constantes</a:t>
            </a:r>
          </a:p>
          <a:p>
            <a:pPr algn="just"/>
            <a:r>
              <a:rPr lang="es-CO" dirty="0"/>
              <a:t>= 3 * 5</a:t>
            </a:r>
          </a:p>
          <a:p>
            <a:pPr algn="just"/>
            <a:r>
              <a:rPr lang="es-CO" b="1" dirty="0"/>
              <a:t>2. </a:t>
            </a:r>
            <a:r>
              <a:rPr lang="es-CO" dirty="0"/>
              <a:t>Referencia a una celda y a un valor constante</a:t>
            </a:r>
          </a:p>
          <a:p>
            <a:pPr algn="just"/>
            <a:r>
              <a:rPr lang="es-CO" dirty="0"/>
              <a:t>= A1 * 5</a:t>
            </a:r>
          </a:p>
          <a:p>
            <a:pPr algn="just"/>
            <a:r>
              <a:rPr lang="es-CO" b="1" dirty="0"/>
              <a:t>3. </a:t>
            </a:r>
            <a:r>
              <a:rPr lang="es-CO" dirty="0"/>
              <a:t>Referencia a dos celdas</a:t>
            </a:r>
          </a:p>
          <a:p>
            <a:pPr algn="just"/>
            <a:r>
              <a:rPr lang="es-CO" dirty="0"/>
              <a:t>= A1 * B1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A78569B-6283-F93B-6BAF-4BC800769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520" y="3335867"/>
            <a:ext cx="2313480" cy="269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1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605DA3-A66B-4F73-545D-F838DDB11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3104"/>
            <a:ext cx="9144000" cy="742696"/>
          </a:xfrm>
        </p:spPr>
        <p:txBody>
          <a:bodyPr>
            <a:normAutofit fontScale="90000"/>
          </a:bodyPr>
          <a:lstStyle/>
          <a:p>
            <a:r>
              <a:rPr lang="es-CO" sz="4800" dirty="0"/>
              <a:t>Practica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D5E737E-93B0-7126-5C5F-4D49EA9971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521" r="45125"/>
          <a:stretch/>
        </p:blipFill>
        <p:spPr>
          <a:xfrm>
            <a:off x="2786778" y="2364473"/>
            <a:ext cx="3041360" cy="1634163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1E2D614-A3EE-6763-1562-A553B9E61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778" y="4261459"/>
            <a:ext cx="3041360" cy="1634163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EFCB823-E5EA-92FA-5C34-0F34BEEB10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7574" y="2364474"/>
            <a:ext cx="3113740" cy="1634162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376079-1DD4-CBB3-0779-8E682238F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7574" y="4261459"/>
            <a:ext cx="3113740" cy="1634161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53919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Prismático</Template>
  <TotalTime>40</TotalTime>
  <Words>392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Aharoni</vt:lpstr>
      <vt:lpstr>Arial</vt:lpstr>
      <vt:lpstr>Avenir Next LT Pro</vt:lpstr>
      <vt:lpstr>PrismaticVTI</vt:lpstr>
      <vt:lpstr>Excel Básico</vt:lpstr>
      <vt:lpstr>Conceptos Básicos</vt:lpstr>
      <vt:lpstr>Conceptos Básicos</vt:lpstr>
      <vt:lpstr>Conceptos Básicos</vt:lpstr>
      <vt:lpstr>Formula</vt:lpstr>
      <vt:lpstr>Practica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Básico</dc:title>
  <dc:creator>jonathan perdomo</dc:creator>
  <cp:lastModifiedBy>JONATHAN PERDOMO</cp:lastModifiedBy>
  <cp:revision>3</cp:revision>
  <dcterms:created xsi:type="dcterms:W3CDTF">2022-09-01T13:47:16Z</dcterms:created>
  <dcterms:modified xsi:type="dcterms:W3CDTF">2024-05-03T14:07:34Z</dcterms:modified>
</cp:coreProperties>
</file>